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C4CE39D-75A3-4129-BF9E-3353C155EECC}"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4CE39D-75A3-4129-BF9E-3353C155EECC}"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4CE39D-75A3-4129-BF9E-3353C155EECC}"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C4CE39D-75A3-4129-BF9E-3353C155EECC}" type="datetimeFigureOut">
              <a:rPr lang="en-US" smtClean="0"/>
              <a:pPr/>
              <a:t>4/16/2022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C4CE39D-75A3-4129-BF9E-3353C155EECC}" type="datetimeFigureOut">
              <a:rPr lang="en-US" smtClean="0"/>
              <a:pPr/>
              <a:t>4/16/2022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C4CE39D-75A3-4129-BF9E-3353C155EECC}" type="datetimeFigureOut">
              <a:rPr lang="en-US" smtClean="0"/>
              <a:pPr/>
              <a:t>4/16/2022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CE39D-75A3-4129-BF9E-3353C155EECC}" type="datetimeFigureOut">
              <a:rPr lang="en-US" smtClean="0"/>
              <a:pPr/>
              <a:t>4/16/2022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4CE39D-75A3-4129-BF9E-3353C155EECC}" type="datetimeFigureOut">
              <a:rPr lang="en-US" smtClean="0"/>
              <a:pPr/>
              <a:t>4/16/2022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4CE39D-75A3-4129-BF9E-3353C155EECC}" type="datetimeFigureOut">
              <a:rPr lang="en-US" smtClean="0"/>
              <a:pPr/>
              <a:t>4/16/2022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4CE39D-75A3-4129-BF9E-3353C155EECC}"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4CE39D-75A3-4129-BF9E-3353C155EECC}"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4A8503-143C-4732-ABC4-3894BC5B4F5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CE39D-75A3-4129-BF9E-3353C155EECC}" type="datetimeFigureOut">
              <a:rPr lang="en-US" smtClean="0"/>
              <a:pPr/>
              <a:t>4/16/2022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4A8503-143C-4732-ABC4-3894BC5B4F55}"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8605"/>
            <a:ext cx="7772400" cy="3171846"/>
          </a:xfrm>
        </p:spPr>
        <p:txBody>
          <a:bodyPr>
            <a:normAutofit/>
          </a:bodyPr>
          <a:lstStyle/>
          <a:p>
            <a:r>
              <a:rPr lang="en-IN" dirty="0" smtClean="0"/>
              <a:t>SGGSJ GOVT.COLLEGE </a:t>
            </a:r>
            <a:br>
              <a:rPr lang="en-IN" dirty="0" smtClean="0"/>
            </a:br>
            <a:r>
              <a:rPr lang="en-IN" dirty="0" smtClean="0"/>
              <a:t/>
            </a:r>
            <a:br>
              <a:rPr lang="en-IN" dirty="0" smtClean="0"/>
            </a:br>
            <a:r>
              <a:rPr lang="en-IN" dirty="0" smtClean="0"/>
              <a:t>FEATURES OF </a:t>
            </a:r>
            <a:r>
              <a:rPr lang="en-IN" dirty="0" smtClean="0"/>
              <a:t>C++</a:t>
            </a:r>
            <a:endParaRPr lang="en-IN" dirty="0"/>
          </a:p>
        </p:txBody>
      </p:sp>
      <p:sp>
        <p:nvSpPr>
          <p:cNvPr id="3" name="Subtitle 2"/>
          <p:cNvSpPr>
            <a:spLocks noGrp="1"/>
          </p:cNvSpPr>
          <p:nvPr>
            <p:ph type="subTitle" idx="1"/>
          </p:nvPr>
        </p:nvSpPr>
        <p:spPr/>
        <p:txBody>
          <a:bodyPr/>
          <a:lstStyle/>
          <a:p>
            <a:endParaRPr lang="en-IN" dirty="0" smtClean="0"/>
          </a:p>
          <a:p>
            <a:pPr algn="r"/>
            <a:r>
              <a:rPr lang="en-IN" sz="2800" dirty="0" smtClean="0"/>
              <a:t>                 </a:t>
            </a:r>
            <a:r>
              <a:rPr lang="en-IN" sz="2800" dirty="0" smtClean="0">
                <a:solidFill>
                  <a:schemeClr val="tx1"/>
                </a:solidFill>
              </a:rPr>
              <a:t>(BCA/PGDCA)</a:t>
            </a:r>
            <a:endParaRPr lang="en-IN" sz="28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HISTORY</a:t>
            </a:r>
            <a:endParaRPr lang="en-IN" dirty="0"/>
          </a:p>
        </p:txBody>
      </p:sp>
      <p:sp>
        <p:nvSpPr>
          <p:cNvPr id="3" name="Content Placeholder 2"/>
          <p:cNvSpPr>
            <a:spLocks noGrp="1"/>
          </p:cNvSpPr>
          <p:nvPr>
            <p:ph idx="1"/>
          </p:nvPr>
        </p:nvSpPr>
        <p:spPr/>
        <p:txBody>
          <a:bodyPr>
            <a:normAutofit/>
          </a:bodyPr>
          <a:lstStyle/>
          <a:p>
            <a:r>
              <a:rPr lang="en-IN" sz="2400" dirty="0" err="1"/>
              <a:t>Bjarne</a:t>
            </a:r>
            <a:r>
              <a:rPr lang="en-IN" sz="2400" dirty="0"/>
              <a:t> </a:t>
            </a:r>
            <a:r>
              <a:rPr lang="en-IN" sz="2400" dirty="0" err="1"/>
              <a:t>Stroustrup’s</a:t>
            </a:r>
            <a:r>
              <a:rPr lang="en-IN" sz="2400" dirty="0"/>
              <a:t> invention of C++ in 1979, as an extension to C, marked a new frontier for computer programming. </a:t>
            </a:r>
            <a:endParaRPr lang="en-IN" sz="2400" dirty="0" smtClean="0"/>
          </a:p>
          <a:p>
            <a:r>
              <a:rPr lang="en-IN" sz="2400" dirty="0" smtClean="0"/>
              <a:t>Although </a:t>
            </a:r>
            <a:r>
              <a:rPr lang="en-IN" sz="2400" dirty="0"/>
              <a:t>he originally called it “C with Classes”, the name was changed to C++ in 1983</a:t>
            </a:r>
            <a:r>
              <a:rPr lang="en-IN" sz="2400" dirty="0" smtClean="0"/>
              <a:t>.</a:t>
            </a:r>
          </a:p>
          <a:p>
            <a:r>
              <a:rPr lang="en-IN" sz="2400" dirty="0" smtClean="0"/>
              <a:t> </a:t>
            </a:r>
            <a:r>
              <a:rPr lang="en-IN" sz="2400" dirty="0"/>
              <a:t>It was designed to make programming easier and more enjoyable for the individual programmer</a:t>
            </a:r>
            <a:r>
              <a:rPr lang="en-IN" sz="2400" dirty="0" smtClean="0"/>
              <a:t>.</a:t>
            </a:r>
          </a:p>
          <a:p>
            <a:r>
              <a:rPr lang="en-IN" sz="2400" dirty="0" smtClean="0"/>
              <a:t> </a:t>
            </a:r>
            <a:r>
              <a:rPr lang="en-IN" sz="2400" dirty="0"/>
              <a:t>Over the years, C++ has developed into a powerful and versatile programming language.</a:t>
            </a:r>
          </a:p>
          <a:p>
            <a:pPr>
              <a:buNone/>
            </a:pPr>
            <a:endParaRPr lang="en-IN"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NEED OF C++</a:t>
            </a:r>
            <a:br>
              <a:rPr lang="en-IN" dirty="0" smtClean="0"/>
            </a:br>
            <a:endParaRPr lang="en-IN" dirty="0"/>
          </a:p>
        </p:txBody>
      </p:sp>
      <p:sp>
        <p:nvSpPr>
          <p:cNvPr id="3" name="Content Placeholder 2"/>
          <p:cNvSpPr>
            <a:spLocks noGrp="1"/>
          </p:cNvSpPr>
          <p:nvPr>
            <p:ph idx="1"/>
          </p:nvPr>
        </p:nvSpPr>
        <p:spPr/>
        <p:txBody>
          <a:bodyPr>
            <a:normAutofit fontScale="62500" lnSpcReduction="20000"/>
          </a:bodyPr>
          <a:lstStyle/>
          <a:p>
            <a:r>
              <a:rPr lang="en-IN" dirty="0" smtClean="0"/>
              <a:t>As </a:t>
            </a:r>
            <a:r>
              <a:rPr lang="en-IN" dirty="0"/>
              <a:t>an object-oriented programming (OOP) language (similar to Java), C++ provides programmers with all the tools they need to build programs that follow OOP concepts.</a:t>
            </a:r>
          </a:p>
          <a:p>
            <a:pPr lvl="0"/>
            <a:r>
              <a:rPr lang="en-IN" dirty="0"/>
              <a:t>Due to its outstanding reliability, performance, and versatility, C++ remains in high demand at present.</a:t>
            </a:r>
          </a:p>
          <a:p>
            <a:pPr lvl="0"/>
            <a:r>
              <a:rPr lang="en-IN" dirty="0"/>
              <a:t>The compiling and execution of C++ are substantially faster than those of other general-purpose programming languages, which makes it ideal for low-latency applications.</a:t>
            </a:r>
          </a:p>
          <a:p>
            <a:pPr lvl="0"/>
            <a:r>
              <a:rPr lang="en-IN" dirty="0"/>
              <a:t>Since C++ is versatile and quick, it can offer a market-competitive wage. Being a good C++ programmer means you will never be out of work and, more importantly, you will be highly paid for your work.</a:t>
            </a:r>
          </a:p>
          <a:p>
            <a:pPr lvl="0"/>
            <a:r>
              <a:rPr lang="en-IN" dirty="0"/>
              <a:t>It is the most widely used programming language for application and system programming, so you can pick your area of interest in software development.</a:t>
            </a:r>
          </a:p>
          <a:p>
            <a:pPr lvl="0"/>
            <a:r>
              <a:rPr lang="en-IN" dirty="0"/>
              <a:t>C++ is fast, offers users a great deal of memory control, and has a wide range of libraries capable of creating complex graphics.</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FEATURES OF C++</a:t>
            </a:r>
            <a:endParaRPr lang="en-IN" dirty="0"/>
          </a:p>
        </p:txBody>
      </p:sp>
      <p:sp>
        <p:nvSpPr>
          <p:cNvPr id="3" name="Content Placeholder 2"/>
          <p:cNvSpPr>
            <a:spLocks noGrp="1"/>
          </p:cNvSpPr>
          <p:nvPr>
            <p:ph idx="1"/>
          </p:nvPr>
        </p:nvSpPr>
        <p:spPr/>
        <p:txBody>
          <a:bodyPr>
            <a:normAutofit lnSpcReduction="10000"/>
          </a:bodyPr>
          <a:lstStyle/>
          <a:p>
            <a:pPr lvl="0"/>
            <a:r>
              <a:rPr lang="en-IN" sz="3000" b="1" dirty="0"/>
              <a:t>Polymorphism:</a:t>
            </a:r>
            <a:r>
              <a:rPr lang="en-IN" sz="3000" dirty="0"/>
              <a:t> Poly means “many” and </a:t>
            </a:r>
            <a:r>
              <a:rPr lang="en-IN" sz="3000" dirty="0" err="1"/>
              <a:t>morphism</a:t>
            </a:r>
            <a:r>
              <a:rPr lang="en-IN" sz="3000" dirty="0"/>
              <a:t> means “form”. Thus, polymorphism enhances flexible programming by allowing data to be displayed in more than one form.</a:t>
            </a:r>
          </a:p>
          <a:p>
            <a:pPr lvl="0"/>
            <a:r>
              <a:rPr lang="en-IN" sz="3000" b="1" dirty="0"/>
              <a:t>Inheritance:</a:t>
            </a:r>
            <a:r>
              <a:rPr lang="en-IN" sz="3000" dirty="0"/>
              <a:t> Inheritance is the process of allowing a class to inherit the features or properties (fields and methods) of another class. As a result, the program is less redundant, and it is easy to move properties from one class to another.</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FEATURES OF C++</a:t>
            </a:r>
            <a:endParaRPr lang="en-IN" dirty="0"/>
          </a:p>
        </p:txBody>
      </p:sp>
      <p:sp>
        <p:nvSpPr>
          <p:cNvPr id="3" name="Content Placeholder 2"/>
          <p:cNvSpPr>
            <a:spLocks noGrp="1"/>
          </p:cNvSpPr>
          <p:nvPr>
            <p:ph idx="1"/>
          </p:nvPr>
        </p:nvSpPr>
        <p:spPr/>
        <p:txBody>
          <a:bodyPr>
            <a:normAutofit fontScale="85000" lnSpcReduction="10000"/>
          </a:bodyPr>
          <a:lstStyle/>
          <a:p>
            <a:pPr lvl="0"/>
            <a:r>
              <a:rPr lang="en-IN" b="1" dirty="0"/>
              <a:t>Data Encapsulation:</a:t>
            </a:r>
            <a:r>
              <a:rPr lang="en-IN" dirty="0"/>
              <a:t> Essentially, encapsulation means packaging together relevant data and its associated methods and functions into a single unit/block.</a:t>
            </a:r>
          </a:p>
          <a:p>
            <a:pPr lvl="0"/>
            <a:r>
              <a:rPr lang="en-IN" b="1" dirty="0"/>
              <a:t>Data Abstraction:</a:t>
            </a:r>
            <a:r>
              <a:rPr lang="en-IN" dirty="0"/>
              <a:t> It refers to the process of displaying only the key details/information of data to users without including the underlying/background details or the method used to gather it. Units that are trivial or not essential are not displayed.  </a:t>
            </a:r>
          </a:p>
          <a:p>
            <a:pPr lvl="0"/>
            <a:r>
              <a:rPr lang="en-IN" b="1" dirty="0"/>
              <a:t>Data Hiding: </a:t>
            </a:r>
            <a:r>
              <a:rPr lang="en-IN" dirty="0"/>
              <a:t>It is the process of protecting data from unauthorized access. Essentially, it secures the data.</a:t>
            </a:r>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FEATURES OF C++</a:t>
            </a:r>
            <a:endParaRPr lang="en-IN" dirty="0"/>
          </a:p>
        </p:txBody>
      </p:sp>
      <p:sp>
        <p:nvSpPr>
          <p:cNvPr id="3" name="Content Placeholder 2"/>
          <p:cNvSpPr>
            <a:spLocks noGrp="1"/>
          </p:cNvSpPr>
          <p:nvPr>
            <p:ph idx="1"/>
          </p:nvPr>
        </p:nvSpPr>
        <p:spPr/>
        <p:txBody>
          <a:bodyPr>
            <a:normAutofit fontScale="70000" lnSpcReduction="20000"/>
          </a:bodyPr>
          <a:lstStyle/>
          <a:p>
            <a:r>
              <a:rPr lang="en-IN" b="1" dirty="0"/>
              <a:t>Popular </a:t>
            </a:r>
            <a:endParaRPr lang="en-IN" dirty="0"/>
          </a:p>
          <a:p>
            <a:r>
              <a:rPr lang="en-IN" dirty="0"/>
              <a:t>With its support for object-oriented programming, C++ can be a good basis for a number of other programming languages. C++ is a </a:t>
            </a:r>
            <a:r>
              <a:rPr lang="en-IN" dirty="0" err="1"/>
              <a:t>favorite</a:t>
            </a:r>
            <a:r>
              <a:rPr lang="en-IN" dirty="0"/>
              <a:t> today for games development and complex business applications because of its incredibly fast speed and precise memory management. The language is applied to a variety of different fields requiring high-performance applications. Adobe products, Unreal Engine, and popular browsers such as Chrome and Firefox are all built using C++.</a:t>
            </a:r>
          </a:p>
          <a:p>
            <a:r>
              <a:rPr lang="en-IN" b="1" dirty="0"/>
              <a:t>Case-Sensitive</a:t>
            </a:r>
            <a:endParaRPr lang="en-IN" dirty="0"/>
          </a:p>
          <a:p>
            <a:r>
              <a:rPr lang="en-IN" dirty="0"/>
              <a:t>C++ is case-sensitive, which means that it treats uppercase and lowercase characters differently. For instance, when we write </a:t>
            </a:r>
            <a:r>
              <a:rPr lang="en-IN" dirty="0" err="1"/>
              <a:t>cout</a:t>
            </a:r>
            <a:r>
              <a:rPr lang="en-IN" dirty="0"/>
              <a:t> (used to display the output) as ‘</a:t>
            </a:r>
            <a:r>
              <a:rPr lang="en-IN" dirty="0" err="1"/>
              <a:t>Cout</a:t>
            </a:r>
            <a:r>
              <a:rPr lang="en-IN" dirty="0"/>
              <a:t>’ or “COUT”, the meaning of the term changes. Some programming languages, such as HTML and </a:t>
            </a:r>
            <a:r>
              <a:rPr lang="en-IN" dirty="0" err="1"/>
              <a:t>MySQL</a:t>
            </a:r>
            <a:r>
              <a:rPr lang="en-IN" dirty="0"/>
              <a:t>, do not care about case. </a:t>
            </a:r>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FEATURES OF C++</a:t>
            </a:r>
            <a:endParaRPr lang="en-IN" dirty="0"/>
          </a:p>
        </p:txBody>
      </p:sp>
      <p:sp>
        <p:nvSpPr>
          <p:cNvPr id="3" name="Content Placeholder 2"/>
          <p:cNvSpPr>
            <a:spLocks noGrp="1"/>
          </p:cNvSpPr>
          <p:nvPr>
            <p:ph idx="1"/>
          </p:nvPr>
        </p:nvSpPr>
        <p:spPr/>
        <p:txBody>
          <a:bodyPr>
            <a:normAutofit fontScale="70000" lnSpcReduction="20000"/>
          </a:bodyPr>
          <a:lstStyle/>
          <a:p>
            <a:r>
              <a:rPr lang="en-IN" b="1" dirty="0"/>
              <a:t>Mid-level programming language</a:t>
            </a:r>
            <a:endParaRPr lang="en-IN" dirty="0"/>
          </a:p>
          <a:p>
            <a:r>
              <a:rPr lang="en-IN" dirty="0"/>
              <a:t>Having the features of both a low-level (machine-level) language and a high-level language (user-oriented language that is easily understandable and close to human language), C++ is termed a mil-level or intermediate programming language. C++ is used to develop low-level system applications, such as kernels, drivers, etc., and high-level applications, such as GUIs, desktop applications, etc.</a:t>
            </a:r>
          </a:p>
          <a:p>
            <a:r>
              <a:rPr lang="en-IN" b="1" dirty="0"/>
              <a:t>Structured Programming Language</a:t>
            </a:r>
            <a:endParaRPr lang="en-IN" dirty="0"/>
          </a:p>
          <a:p>
            <a:r>
              <a:rPr lang="en-IN" dirty="0"/>
              <a:t>C++ is a structured programming language. Programming in C++ is modular i.e. we are able to break the complex code into smaller pieces (</a:t>
            </a:r>
            <a:r>
              <a:rPr lang="en-IN" dirty="0" err="1"/>
              <a:t>sudividing</a:t>
            </a:r>
            <a:r>
              <a:rPr lang="en-IN" dirty="0"/>
              <a:t> a computer program into separate sub-programs) and combine them using functions, classes, and objects. This results in cleaner code and makes maintenance much easier.</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FEATURES OF C++</a:t>
            </a:r>
            <a:endParaRPr lang="en-IN" dirty="0"/>
          </a:p>
        </p:txBody>
      </p:sp>
      <p:sp>
        <p:nvSpPr>
          <p:cNvPr id="3" name="Content Placeholder 2"/>
          <p:cNvSpPr>
            <a:spLocks noGrp="1"/>
          </p:cNvSpPr>
          <p:nvPr>
            <p:ph idx="1"/>
          </p:nvPr>
        </p:nvSpPr>
        <p:spPr/>
        <p:txBody>
          <a:bodyPr>
            <a:normAutofit fontScale="62500" lnSpcReduction="20000"/>
          </a:bodyPr>
          <a:lstStyle/>
          <a:p>
            <a:r>
              <a:rPr lang="en-IN" b="1" dirty="0"/>
              <a:t>Recursion</a:t>
            </a:r>
            <a:endParaRPr lang="en-IN" dirty="0"/>
          </a:p>
          <a:p>
            <a:r>
              <a:rPr lang="en-IN" dirty="0"/>
              <a:t>When a function calls itself, it is called a recursive function, and this technique is known as recursion. In this way, the function can be repeated multiple times since it calls itself during its execution. We can call the functions, which conserves memory by not having to repeatedly write the same code. It reduces the length of our code and makes it cleaner.</a:t>
            </a:r>
          </a:p>
          <a:p>
            <a:r>
              <a:rPr lang="en-IN" b="1" dirty="0"/>
              <a:t>Integration and Extensibility</a:t>
            </a:r>
            <a:endParaRPr lang="en-IN" dirty="0"/>
          </a:p>
          <a:p>
            <a:r>
              <a:rPr lang="en-IN" dirty="0"/>
              <a:t>Object-oriented support enables C++ programs to be maintainable and extensible. This means that large scale applications can be created. C++ has the potential to integrate and apply newer features easily. It has been used effectively for many diverse applications, including mobile app and game development, software development (e.g., Image Ready, Adobe </a:t>
            </a:r>
            <a:r>
              <a:rPr lang="en-IN" dirty="0" err="1"/>
              <a:t>Priemere</a:t>
            </a:r>
            <a:r>
              <a:rPr lang="en-IN" dirty="0"/>
              <a:t>, etc), and web browser development (e.g., Google Chrome, Mozilla Firefox, etc.), as well as bank applications (e.g., Infosys </a:t>
            </a:r>
            <a:r>
              <a:rPr lang="en-IN" dirty="0" err="1"/>
              <a:t>Finacle</a:t>
            </a:r>
            <a:r>
              <a:rPr lang="en-IN" dirty="0"/>
              <a:t>, etc.).</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FEATURES OF C++</a:t>
            </a:r>
            <a:endParaRPr lang="en-IN" dirty="0"/>
          </a:p>
        </p:txBody>
      </p:sp>
      <p:sp>
        <p:nvSpPr>
          <p:cNvPr id="3" name="Content Placeholder 2"/>
          <p:cNvSpPr>
            <a:spLocks noGrp="1"/>
          </p:cNvSpPr>
          <p:nvPr>
            <p:ph idx="1"/>
          </p:nvPr>
        </p:nvSpPr>
        <p:spPr/>
        <p:txBody>
          <a:bodyPr>
            <a:normAutofit fontScale="70000" lnSpcReduction="20000"/>
          </a:bodyPr>
          <a:lstStyle/>
          <a:p>
            <a:r>
              <a:rPr lang="en-IN" b="1" dirty="0"/>
              <a:t>Powerful and Fast</a:t>
            </a:r>
            <a:endParaRPr lang="en-IN" dirty="0"/>
          </a:p>
          <a:p>
            <a:r>
              <a:rPr lang="en-IN" dirty="0"/>
              <a:t>C++ execution time and compiling time are faster than any other programming language. In addition, it supports a wide range of data types, functions, and operators. As a result, operating systems, browsers, games, and so forth, can be developed. C++ is an advanced language that supports a wide range of programming techniques, like procedural, object-oriented, functional, etc. Due to this, C++ is very powerful and flexible.</a:t>
            </a:r>
          </a:p>
          <a:p>
            <a:r>
              <a:rPr lang="en-IN" b="1" dirty="0"/>
              <a:t>Pointer</a:t>
            </a:r>
            <a:endParaRPr lang="en-IN" dirty="0"/>
          </a:p>
          <a:p>
            <a:r>
              <a:rPr lang="en-IN" dirty="0"/>
              <a:t>A pointer is a variable in C++ that stores the address of another variable. They point to a variable’s location in memory. Pointers are supported by C++ and can solve a large number of problems requiring memory access. A pointer can be used for memory, structures, functions, arrays, etc. Pointers are declared as:</a:t>
            </a: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Rich Library</a:t>
            </a:r>
            <a:r>
              <a:rPr lang="en-IN" dirty="0" smtClean="0"/>
              <a:t/>
            </a:r>
            <a:br>
              <a:rPr lang="en-IN" dirty="0" smtClean="0"/>
            </a:br>
            <a:endParaRPr lang="en-IN" dirty="0"/>
          </a:p>
        </p:txBody>
      </p:sp>
      <p:sp>
        <p:nvSpPr>
          <p:cNvPr id="3" name="Content Placeholder 2"/>
          <p:cNvSpPr>
            <a:spLocks noGrp="1"/>
          </p:cNvSpPr>
          <p:nvPr>
            <p:ph idx="1"/>
          </p:nvPr>
        </p:nvSpPr>
        <p:spPr/>
        <p:txBody>
          <a:bodyPr>
            <a:normAutofit fontScale="70000" lnSpcReduction="20000"/>
          </a:bodyPr>
          <a:lstStyle/>
          <a:p>
            <a:r>
              <a:rPr lang="en-IN" dirty="0" smtClean="0"/>
              <a:t>C++ provides developers with many built-in functions or libraries that save developers time and make development faster. Some of the header files include:</a:t>
            </a:r>
          </a:p>
          <a:p>
            <a:pPr lvl="0"/>
            <a:r>
              <a:rPr lang="en-IN" b="1" dirty="0" smtClean="0"/>
              <a:t>&lt;</a:t>
            </a:r>
            <a:r>
              <a:rPr lang="en-IN" b="1" dirty="0" err="1" smtClean="0"/>
              <a:t>iostream</a:t>
            </a:r>
            <a:r>
              <a:rPr lang="en-IN" b="1" dirty="0" smtClean="0"/>
              <a:t>&gt;: </a:t>
            </a:r>
            <a:r>
              <a:rPr lang="en-IN" dirty="0" smtClean="0"/>
              <a:t>Include C++ standard input and output functions</a:t>
            </a:r>
          </a:p>
          <a:p>
            <a:pPr lvl="0"/>
            <a:r>
              <a:rPr lang="en-IN" b="1" dirty="0" smtClean="0"/>
              <a:t>&lt;</a:t>
            </a:r>
            <a:r>
              <a:rPr lang="en-IN" b="1" dirty="0" err="1" smtClean="0"/>
              <a:t>cmath</a:t>
            </a:r>
            <a:r>
              <a:rPr lang="en-IN" b="1" dirty="0" smtClean="0"/>
              <a:t>&gt;:</a:t>
            </a:r>
            <a:r>
              <a:rPr lang="en-IN" dirty="0" smtClean="0"/>
              <a:t> Include math library functions</a:t>
            </a:r>
          </a:p>
          <a:p>
            <a:pPr lvl="0"/>
            <a:r>
              <a:rPr lang="en-IN" b="1" dirty="0" smtClean="0"/>
              <a:t>&lt;</a:t>
            </a:r>
            <a:r>
              <a:rPr lang="en-IN" b="1" dirty="0" err="1" smtClean="0"/>
              <a:t>cstdlib</a:t>
            </a:r>
            <a:r>
              <a:rPr lang="en-IN" b="1" dirty="0" smtClean="0"/>
              <a:t>&gt;:</a:t>
            </a:r>
            <a:r>
              <a:rPr lang="en-IN" dirty="0" smtClean="0"/>
              <a:t> Includes functions that convert numbers to text and vice versa, allocate memory, create random numbers, and perform various other functions. </a:t>
            </a:r>
          </a:p>
          <a:p>
            <a:pPr lvl="0"/>
            <a:r>
              <a:rPr lang="en-IN" b="1" dirty="0" smtClean="0"/>
              <a:t>&lt;</a:t>
            </a:r>
            <a:r>
              <a:rPr lang="en-IN" b="1" dirty="0" err="1" smtClean="0"/>
              <a:t>fstream</a:t>
            </a:r>
            <a:r>
              <a:rPr lang="en-IN" b="1" dirty="0" smtClean="0"/>
              <a:t>&gt;:</a:t>
            </a:r>
            <a:r>
              <a:rPr lang="en-IN" dirty="0" smtClean="0"/>
              <a:t> Include functions to create files, write information to files, and read information from files.</a:t>
            </a:r>
          </a:p>
          <a:p>
            <a:pPr lvl="0"/>
            <a:r>
              <a:rPr lang="en-IN" b="1" dirty="0" smtClean="0"/>
              <a:t>&lt;</a:t>
            </a:r>
            <a:r>
              <a:rPr lang="en-IN" b="1" dirty="0" err="1" smtClean="0"/>
              <a:t>iterator</a:t>
            </a:r>
            <a:r>
              <a:rPr lang="en-IN" b="1" dirty="0" smtClean="0"/>
              <a:t>&gt;:</a:t>
            </a:r>
            <a:r>
              <a:rPr lang="en-IN" dirty="0" smtClean="0"/>
              <a:t> Include classes for accessing data in the C++ Standard Library containers</a:t>
            </a:r>
          </a:p>
          <a:p>
            <a:pPr lvl="0"/>
            <a:r>
              <a:rPr lang="en-IN" b="1" dirty="0" smtClean="0"/>
              <a:t>&lt;algorithm&gt;:</a:t>
            </a:r>
            <a:r>
              <a:rPr lang="en-IN" dirty="0" smtClean="0"/>
              <a:t> Include functions for manipulating data in C++ Standard Library containers</a:t>
            </a:r>
          </a:p>
          <a:p>
            <a:endParaRPr lang="en-IN" dirty="0" smtClean="0"/>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68742"/>
          </a:xfrm>
        </p:spPr>
        <p:txBody>
          <a:bodyPr>
            <a:normAutofit/>
          </a:bodyPr>
          <a:lstStyle/>
          <a:p>
            <a:r>
              <a:rPr lang="en-IN" sz="8800" dirty="0" smtClean="0"/>
              <a:t>THANK YOU</a:t>
            </a:r>
            <a:endParaRPr lang="en-IN" sz="8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780</Words>
  <Application>Microsoft Office PowerPoint</Application>
  <PresentationFormat>On-screen Show (4:3)</PresentationFormat>
  <Paragraphs>51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SGGSJ GOVT.COLLEGE   FEATURES OF C++</vt:lpstr>
      <vt:lpstr>HISTORY</vt:lpstr>
      <vt:lpstr>NEED OF C++ </vt:lpstr>
      <vt:lpstr>FEATURES OF C++</vt:lpstr>
      <vt:lpstr>FEATURES OF C++</vt:lpstr>
      <vt:lpstr>FEATURES OF C++</vt:lpstr>
      <vt:lpstr>FEATURES OF C++</vt:lpstr>
      <vt:lpstr>FEATURES OF C++</vt:lpstr>
      <vt:lpstr>FEATURES OF C++</vt:lpstr>
      <vt:lpstr>Rich Library </vt:lpstr>
      <vt:lpstr>THANK YOU</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FEATURES OF C++</dc:title>
  <dc:creator>BCA</dc:creator>
  <cp:lastModifiedBy>BCA</cp:lastModifiedBy>
  <cp:revision>5</cp:revision>
  <dcterms:created xsi:type="dcterms:W3CDTF">2022-04-01T07:05:07Z</dcterms:created>
  <dcterms:modified xsi:type="dcterms:W3CDTF">2022-04-16T05:47:22Z</dcterms:modified>
</cp:coreProperties>
</file>